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84" r:id="rId7"/>
    <p:sldId id="285" r:id="rId8"/>
    <p:sldId id="299" r:id="rId9"/>
    <p:sldId id="286" r:id="rId10"/>
    <p:sldId id="287" r:id="rId11"/>
    <p:sldId id="288" r:id="rId12"/>
    <p:sldId id="289" r:id="rId13"/>
    <p:sldId id="290" r:id="rId14"/>
    <p:sldId id="291" r:id="rId15"/>
    <p:sldId id="293" r:id="rId16"/>
    <p:sldId id="294" r:id="rId17"/>
    <p:sldId id="295" r:id="rId18"/>
    <p:sldId id="262" r:id="rId19"/>
    <p:sldId id="263" r:id="rId20"/>
    <p:sldId id="264" r:id="rId21"/>
    <p:sldId id="297" r:id="rId22"/>
    <p:sldId id="280" r:id="rId23"/>
    <p:sldId id="300" r:id="rId24"/>
    <p:sldId id="301" r:id="rId25"/>
    <p:sldId id="298" r:id="rId2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57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2F9F5-2AD6-42F2-9C2E-D34FA21043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550E2-B383-4367-830E-B62EAE82DA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493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6</a:t>
            </a:fld>
            <a:endParaRPr lang="bg-B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16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7</a:t>
            </a:fld>
            <a:endParaRPr lang="bg-B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9</a:t>
            </a:fld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10</a:t>
            </a:fld>
            <a:endParaRPr 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11</a:t>
            </a:fld>
            <a:endParaRPr lang="bg-B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12</a:t>
            </a:fld>
            <a:endParaRPr lang="bg-B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13</a:t>
            </a:fld>
            <a:endParaRPr lang="bg-B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14</a:t>
            </a:fld>
            <a:endParaRPr lang="bg-B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94EA7-8336-4516-87B6-62281334EAED}" type="slidenum">
              <a:rPr lang="bg-BG" smtClean="0"/>
              <a:pPr/>
              <a:t>15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pPr/>
              <a:t>7.5.2018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dams.reki.b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39552" y="3068959"/>
            <a:ext cx="7992888" cy="1754326"/>
          </a:xfrm>
          <a:prstGeom prst="rect">
            <a:avLst/>
          </a:prstGeom>
          <a:solidFill>
            <a:schemeClr val="bg2">
              <a:lumMod val="1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Сдружение </a:t>
            </a:r>
            <a:r>
              <a:rPr lang="en-US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“</a:t>
            </a:r>
            <a:r>
              <a:rPr lang="bg-BG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Балканка</a:t>
            </a:r>
            <a:r>
              <a:rPr lang="en-US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” </a:t>
            </a:r>
            <a:r>
              <a:rPr lang="bg-BG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 усилията за спасяване на българските реки</a:t>
            </a:r>
            <a:r>
              <a:rPr lang="en-US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</a:p>
          <a:p>
            <a:pPr algn="ctr">
              <a:lnSpc>
                <a:spcPct val="150000"/>
              </a:lnSpc>
            </a:pPr>
            <a:r>
              <a:rPr lang="bg-BG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споделен опит</a:t>
            </a:r>
            <a:r>
              <a:rPr lang="en-US" sz="2400" dirty="0" smtClean="0">
                <a:solidFill>
                  <a:srgbClr val="F4C57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</a:t>
            </a:r>
            <a:endParaRPr lang="en-US" sz="2400" dirty="0">
              <a:solidFill>
                <a:srgbClr val="F4C57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923876" y="558923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bg-BG" dirty="0" smtClean="0">
                <a:solidFill>
                  <a:schemeClr val="bg1"/>
                </a:solidFill>
              </a:rPr>
              <a:t>София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bg-BG" dirty="0" smtClean="0">
                <a:solidFill>
                  <a:schemeClr val="bg1"/>
                </a:solidFill>
              </a:rPr>
              <a:t>май</a:t>
            </a:r>
            <a:r>
              <a:rPr lang="en-US" dirty="0" smtClean="0">
                <a:solidFill>
                  <a:schemeClr val="bg1"/>
                </a:solidFill>
              </a:rPr>
              <a:t>, 201</a:t>
            </a:r>
            <a:r>
              <a:rPr lang="bg-BG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535" y="5834748"/>
            <a:ext cx="2053465" cy="102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87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85728"/>
            <a:ext cx="846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мВЕЦ Манастирска</a:t>
            </a:r>
            <a:r>
              <a:rPr lang="en-US" b="1" dirty="0" smtClean="0"/>
              <a:t>, </a:t>
            </a:r>
            <a:r>
              <a:rPr lang="bg-BG" b="1" dirty="0" smtClean="0"/>
              <a:t>Манастирска река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Западна Стара Планина и Предбалкан</a:t>
            </a:r>
            <a:r>
              <a:rPr lang="ru-RU" b="1" dirty="0" smtClean="0"/>
              <a:t> BG0001040</a:t>
            </a:r>
            <a:endParaRPr lang="bg-BG" b="1" dirty="0" smtClean="0"/>
          </a:p>
        </p:txBody>
      </p:sp>
      <p:pic>
        <p:nvPicPr>
          <p:cNvPr id="6146" name="Picture 2" descr="C:\Users\Ivan\Desktop\презентация Хърватска\ВЕЦ Манастирска\DSCF1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7359662" cy="5519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06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Давидково </a:t>
            </a:r>
            <a:r>
              <a:rPr lang="en-US" b="1" dirty="0" smtClean="0"/>
              <a:t>1, </a:t>
            </a:r>
            <a:r>
              <a:rPr lang="bg-BG" b="1" dirty="0" smtClean="0"/>
              <a:t>Давидковска река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Родопи</a:t>
            </a:r>
            <a:r>
              <a:rPr lang="en-US" b="1" dirty="0" smtClean="0"/>
              <a:t> – </a:t>
            </a:r>
            <a:r>
              <a:rPr lang="bg-BG" b="1" dirty="0" smtClean="0"/>
              <a:t>Средни</a:t>
            </a:r>
            <a:r>
              <a:rPr lang="en-US" b="1" dirty="0" smtClean="0"/>
              <a:t> BG0001031</a:t>
            </a:r>
            <a:endParaRPr lang="bg-BG" b="1" dirty="0" smtClean="0"/>
          </a:p>
        </p:txBody>
      </p:sp>
      <p:pic>
        <p:nvPicPr>
          <p:cNvPr id="1026" name="Picture 2" descr="C:\Users\Ivan\Desktop\презентация Хърватска\Давидково 1\P101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7161626" cy="5357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82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Давидково 2</a:t>
            </a:r>
            <a:r>
              <a:rPr lang="en-US" b="1" dirty="0" smtClean="0"/>
              <a:t>, </a:t>
            </a:r>
            <a:r>
              <a:rPr lang="bg-BG" b="1" dirty="0" smtClean="0"/>
              <a:t>Давидковска река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Родопи</a:t>
            </a:r>
            <a:r>
              <a:rPr lang="en-US" b="1" dirty="0" smtClean="0"/>
              <a:t>–</a:t>
            </a:r>
            <a:r>
              <a:rPr lang="bg-BG" b="1" dirty="0" smtClean="0"/>
              <a:t>Средни</a:t>
            </a:r>
            <a:r>
              <a:rPr lang="en-US" b="1" dirty="0" smtClean="0"/>
              <a:t> BG0001031</a:t>
            </a:r>
            <a:endParaRPr lang="bg-BG" b="1" dirty="0" smtClean="0"/>
          </a:p>
        </p:txBody>
      </p:sp>
      <p:pic>
        <p:nvPicPr>
          <p:cNvPr id="2050" name="Picture 2" descr="C:\Users\Ivan\Desktop\презентация Хърватска\ВЕЦ Давидково 2\P101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970064"/>
            <a:ext cx="7786742" cy="5530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20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Сливка</a:t>
            </a:r>
            <a:r>
              <a:rPr lang="en-US" b="1" dirty="0" smtClean="0"/>
              <a:t>, </a:t>
            </a:r>
            <a:r>
              <a:rPr lang="bg-BG" b="1" dirty="0" smtClean="0"/>
              <a:t>Давидковска река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Родопи</a:t>
            </a:r>
            <a:r>
              <a:rPr lang="en-US" b="1" dirty="0" smtClean="0"/>
              <a:t> – </a:t>
            </a:r>
            <a:r>
              <a:rPr lang="bg-BG" b="1" dirty="0" smtClean="0"/>
              <a:t>Средни</a:t>
            </a:r>
            <a:r>
              <a:rPr lang="en-US" b="1" dirty="0" smtClean="0"/>
              <a:t> BG0001031</a:t>
            </a:r>
            <a:endParaRPr lang="bg-BG" b="1" dirty="0" smtClean="0"/>
          </a:p>
        </p:txBody>
      </p:sp>
      <p:pic>
        <p:nvPicPr>
          <p:cNvPr id="3074" name="Picture 2" descr="C:\Users\Ivan\Desktop\презентация Хърватска\ВЕЦ Сливка\IMG_1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360081" cy="5813441"/>
          </a:xfrm>
          <a:prstGeom prst="rect">
            <a:avLst/>
          </a:prstGeom>
          <a:noFill/>
        </p:spPr>
      </p:pic>
      <p:pic>
        <p:nvPicPr>
          <p:cNvPr id="3075" name="Picture 3" descr="C:\Users\Ivan\Desktop\презентация Хърватска\ВЕЦ Сливка\IMG_1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24744"/>
            <a:ext cx="3357554" cy="4476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8126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Хладилника</a:t>
            </a:r>
            <a:r>
              <a:rPr lang="en-US" b="1" dirty="0" smtClean="0"/>
              <a:t>, </a:t>
            </a:r>
            <a:r>
              <a:rPr lang="bg-BG" b="1" dirty="0" smtClean="0"/>
              <a:t>Давидковска река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Родопи</a:t>
            </a:r>
            <a:r>
              <a:rPr lang="en-US" b="1" dirty="0" smtClean="0"/>
              <a:t> – </a:t>
            </a:r>
            <a:r>
              <a:rPr lang="bg-BG" b="1" dirty="0" smtClean="0"/>
              <a:t>Средни</a:t>
            </a:r>
            <a:r>
              <a:rPr lang="en-US" b="1" dirty="0" smtClean="0"/>
              <a:t> BG0001031</a:t>
            </a:r>
            <a:endParaRPr lang="bg-BG" b="1" dirty="0" smtClean="0"/>
          </a:p>
        </p:txBody>
      </p:sp>
      <p:pic>
        <p:nvPicPr>
          <p:cNvPr id="4098" name="Picture 2" descr="C:\Users\Ivan\Desktop\презентация Хърватска\ВЕЦ Хладилника\20161016_131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00108"/>
            <a:ext cx="7572428" cy="5679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56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Забърдо</a:t>
            </a:r>
            <a:r>
              <a:rPr lang="en-US" b="1" dirty="0" smtClean="0"/>
              <a:t>, </a:t>
            </a:r>
            <a:r>
              <a:rPr lang="bg-BG" b="1" dirty="0" smtClean="0"/>
              <a:t>Забърдска река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Родопи</a:t>
            </a:r>
            <a:r>
              <a:rPr lang="en-US" b="1" dirty="0" smtClean="0"/>
              <a:t> – </a:t>
            </a:r>
            <a:r>
              <a:rPr lang="bg-BG" b="1" dirty="0" smtClean="0"/>
              <a:t>Западни </a:t>
            </a:r>
            <a:r>
              <a:rPr lang="en-US" b="1" dirty="0" smtClean="0"/>
              <a:t>BG000103</a:t>
            </a:r>
            <a:r>
              <a:rPr lang="bg-BG" b="1" dirty="0" smtClean="0"/>
              <a:t>0</a:t>
            </a:r>
          </a:p>
        </p:txBody>
      </p:sp>
      <p:pic>
        <p:nvPicPr>
          <p:cNvPr id="6147" name="Picture 3" descr="C:\Users\Ivan\Desktop\презентация Хърватска\ВЕЦ Забърдо\DSCF2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5693569" cy="3795713"/>
          </a:xfrm>
          <a:prstGeom prst="rect">
            <a:avLst/>
          </a:prstGeom>
          <a:noFill/>
        </p:spPr>
      </p:pic>
      <p:pic>
        <p:nvPicPr>
          <p:cNvPr id="6146" name="Picture 2" descr="C:\Users\Ivan\Desktop\презентация Хърватска\ВЕЦ Забърдо\DSCF2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6" y="2571744"/>
            <a:ext cx="6429384" cy="4286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475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Гьоврен</a:t>
            </a:r>
            <a:r>
              <a:rPr lang="en-US" b="1" dirty="0" smtClean="0"/>
              <a:t>, </a:t>
            </a:r>
            <a:r>
              <a:rPr lang="bg-BG" b="1" dirty="0" smtClean="0"/>
              <a:t>Триградска река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Родопи</a:t>
            </a:r>
            <a:r>
              <a:rPr lang="en-US" b="1" dirty="0" smtClean="0"/>
              <a:t> – </a:t>
            </a:r>
            <a:r>
              <a:rPr lang="bg-BG" b="1" dirty="0" smtClean="0"/>
              <a:t>Западни </a:t>
            </a:r>
            <a:r>
              <a:rPr lang="en-US" b="1" dirty="0" smtClean="0"/>
              <a:t>BG000103</a:t>
            </a:r>
            <a:r>
              <a:rPr lang="bg-BG" b="1" dirty="0" smtClean="0"/>
              <a:t>0</a:t>
            </a:r>
          </a:p>
        </p:txBody>
      </p:sp>
      <p:pic>
        <p:nvPicPr>
          <p:cNvPr id="7170" name="Picture 2" descr="C:\Users\Ivan\Desktop\презентация Хърватска\ВЕЦ Гьоврен\P1010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1" y="714356"/>
            <a:ext cx="7381927" cy="5536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31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285720" y="14285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Има два фундаментални документа, които все още не са налице в България:</a:t>
            </a:r>
            <a:endParaRPr lang="en-US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225128" y="577692"/>
            <a:ext cx="8667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bg-BG" b="1" dirty="0" smtClean="0"/>
              <a:t>Наредба за проектиране, поддръжка и мониторинг на рибни проходи. </a:t>
            </a:r>
            <a:endParaRPr lang="en-US" b="1" dirty="0" smtClean="0"/>
          </a:p>
          <a:p>
            <a:pPr algn="just"/>
            <a:endParaRPr lang="en-US" b="1" dirty="0" smtClean="0"/>
          </a:p>
          <a:p>
            <a:pPr marL="285750" lvl="0" indent="-285750" algn="just">
              <a:buFontTx/>
              <a:buChar char="-"/>
            </a:pPr>
            <a:r>
              <a:rPr lang="bg-BG" dirty="0" smtClean="0"/>
              <a:t>Съгласно Закон за Рибарство и Аквакултури</a:t>
            </a:r>
            <a:r>
              <a:rPr lang="en-US" dirty="0" smtClean="0"/>
              <a:t>, </a:t>
            </a:r>
            <a:r>
              <a:rPr lang="bg-BG" dirty="0" smtClean="0"/>
              <a:t>собствениците на съществуващите и новите съоръжения за водовземане са длъжни да осигурят възможности за миграцията на рибите и другите водни организми, като проектират и построят подходящи за целта рибни проходи. </a:t>
            </a:r>
            <a:endParaRPr lang="en-US" dirty="0" smtClean="0"/>
          </a:p>
          <a:p>
            <a:pPr marL="285750" lvl="0" indent="-285750" algn="just">
              <a:buFontTx/>
              <a:buChar char="-"/>
            </a:pPr>
            <a:r>
              <a:rPr lang="bg-BG" dirty="0" smtClean="0"/>
              <a:t>Министърът на земеделието и храните и министърът на околната среда и водите трябваше да са издали Наредба за Рибните проходи, една година след влизането в сила на ЗРА. </a:t>
            </a:r>
            <a:r>
              <a:rPr lang="bg-BG" b="1" dirty="0" smtClean="0">
                <a:solidFill>
                  <a:srgbClr val="FF0000"/>
                </a:solidFill>
              </a:rPr>
              <a:t>10 години </a:t>
            </a:r>
            <a:r>
              <a:rPr lang="bg-BG" dirty="0" smtClean="0"/>
              <a:t>по-късно тази наредба все още не съществува.</a:t>
            </a:r>
          </a:p>
          <a:p>
            <a:pPr marL="285750" lvl="0" indent="-285750" algn="just">
              <a:buFontTx/>
              <a:buChar char="-"/>
            </a:pPr>
            <a:r>
              <a:rPr lang="bg-BG" b="1" dirty="0" smtClean="0"/>
              <a:t>В резултат на това, повечето рибни проходи у нас са фиктивни, понякога невъзможни за преминаване и от опитни алпинисти.</a:t>
            </a:r>
            <a:endParaRPr lang="en-US" b="1" dirty="0" smtClean="0"/>
          </a:p>
          <a:p>
            <a:pPr algn="just"/>
            <a:endParaRPr lang="en-US" b="1" dirty="0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251520" y="3980454"/>
            <a:ext cx="8398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2. </a:t>
            </a:r>
            <a:r>
              <a:rPr lang="bg-BG" b="1" dirty="0" smtClean="0"/>
              <a:t>Методика за определяне на минималния допустим отток.</a:t>
            </a:r>
            <a:endParaRPr lang="en-US" b="1" dirty="0" smtClean="0"/>
          </a:p>
          <a:p>
            <a:pPr lvl="0"/>
            <a:endParaRPr lang="en-US" b="1" dirty="0" smtClean="0"/>
          </a:p>
          <a:p>
            <a:pPr marL="285750" lvl="0" indent="-285750">
              <a:buFontTx/>
              <a:buChar char="-"/>
            </a:pPr>
            <a:r>
              <a:rPr lang="bg-BG" dirty="0" smtClean="0"/>
              <a:t>Крайният срок е същия</a:t>
            </a:r>
            <a:r>
              <a:rPr lang="en-US" dirty="0" smtClean="0"/>
              <a:t>(</a:t>
            </a:r>
            <a:r>
              <a:rPr lang="bg-BG" dirty="0" smtClean="0"/>
              <a:t>една година след публикуването на Закона за водите</a:t>
            </a:r>
            <a:r>
              <a:rPr lang="en-US" dirty="0" smtClean="0"/>
              <a:t>). </a:t>
            </a:r>
            <a:r>
              <a:rPr lang="bg-BG" b="1" dirty="0" smtClean="0">
                <a:solidFill>
                  <a:srgbClr val="FF0000"/>
                </a:solidFill>
              </a:rPr>
              <a:t>10 години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bg-BG" dirty="0" smtClean="0"/>
              <a:t>по-късно Методиката все още не съществува</a:t>
            </a:r>
            <a:r>
              <a:rPr lang="en-US" dirty="0" smtClean="0"/>
              <a:t>.</a:t>
            </a:r>
          </a:p>
          <a:p>
            <a:pPr marL="285750" lvl="0" indent="-285750">
              <a:buFontTx/>
              <a:buChar char="-"/>
            </a:pPr>
            <a:r>
              <a:rPr lang="bg-BG" dirty="0" smtClean="0"/>
              <a:t>Законът за водите засега изисква, докато се издаде Методиката, минималният допустим отток да се определя като </a:t>
            </a:r>
            <a:r>
              <a:rPr lang="bg-BG" b="1" dirty="0">
                <a:solidFill>
                  <a:srgbClr val="FF0000"/>
                </a:solidFill>
              </a:rPr>
              <a:t>10%</a:t>
            </a:r>
            <a:r>
              <a:rPr lang="bg-BG" dirty="0"/>
              <a:t> </a:t>
            </a:r>
            <a:r>
              <a:rPr lang="bg-BG" dirty="0" smtClean="0"/>
              <a:t>от средномногогодишното водно количество, но не по-малко от минималното средномесечно с 95% обезпеченост, към точката на всяко съоръжение за регулиране на оттока или за водовземане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4681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0988" y="394466"/>
            <a:ext cx="2986013" cy="394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251520" y="15044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Изследване </a:t>
            </a:r>
            <a:r>
              <a:rPr lang="bg-BG" smtClean="0"/>
              <a:t>на НПМ-БАН</a:t>
            </a:r>
            <a:r>
              <a:rPr lang="en-US" dirty="0" smtClean="0"/>
              <a:t>: </a:t>
            </a:r>
            <a:r>
              <a:rPr lang="bg-BG" b="1" dirty="0" smtClean="0"/>
              <a:t>язовир Пчелина</a:t>
            </a:r>
            <a:r>
              <a:rPr lang="en-US" b="1" dirty="0" smtClean="0"/>
              <a:t>/ </a:t>
            </a:r>
            <a:r>
              <a:rPr lang="bg-BG" b="1" dirty="0" smtClean="0"/>
              <a:t>река Струма, </a:t>
            </a:r>
            <a:r>
              <a:rPr lang="bg-BG" dirty="0" smtClean="0"/>
              <a:t>Защитена зона</a:t>
            </a:r>
            <a:r>
              <a:rPr lang="en-US" dirty="0" smtClean="0"/>
              <a:t>: </a:t>
            </a:r>
            <a:r>
              <a:rPr lang="bg-BG" dirty="0" smtClean="0"/>
              <a:t>Земен </a:t>
            </a:r>
            <a:r>
              <a:rPr lang="bg-BG" dirty="0"/>
              <a:t>(</a:t>
            </a:r>
            <a:r>
              <a:rPr lang="en-US" dirty="0"/>
              <a:t>BG0001012) </a:t>
            </a:r>
          </a:p>
        </p:txBody>
      </p:sp>
      <p:pic>
        <p:nvPicPr>
          <p:cNvPr id="3075" name="Picture 3" descr="C:\Users\Pencho\Desktop\Шолта, Хърватия\пчелина\IMG_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3" y="2932933"/>
            <a:ext cx="2773336" cy="208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encho\Desktop\Шолта, Хърватия\пчелина\IMG_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760" y="4404019"/>
            <a:ext cx="2907358" cy="21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encho\Desktop\Шолта, Хърватия\пчелина\14263998_1080457938689484_587715063527446756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9888" y="796777"/>
            <a:ext cx="3652872" cy="2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ПЕНЧО\РИБИ\Снимки от ихтиодейности\2015\За проби с Ира по Искър и Струма\DSCF7399 [Desktop Resolution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1860" y="4417800"/>
            <a:ext cx="2888983" cy="21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51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154484" y="2344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Изследване</a:t>
            </a:r>
            <a:r>
              <a:rPr lang="en-US" dirty="0" smtClean="0"/>
              <a:t>: </a:t>
            </a:r>
            <a:r>
              <a:rPr lang="bg-BG" b="1" dirty="0" smtClean="0"/>
              <a:t>Илийна река</a:t>
            </a:r>
            <a:endParaRPr lang="en-US" b="1" dirty="0" smtClean="0"/>
          </a:p>
          <a:p>
            <a:r>
              <a:rPr lang="bg-BG" dirty="0" smtClean="0"/>
              <a:t>Защитена зона</a:t>
            </a:r>
            <a:r>
              <a:rPr lang="en-US" dirty="0" smtClean="0"/>
              <a:t>: </a:t>
            </a:r>
            <a:r>
              <a:rPr lang="bg-BG" dirty="0" smtClean="0"/>
              <a:t>Рилски манастир</a:t>
            </a:r>
            <a:r>
              <a:rPr lang="en-US" dirty="0" smtClean="0"/>
              <a:t>(BG0000496); </a:t>
            </a:r>
            <a:r>
              <a:rPr lang="bg-BG" dirty="0" smtClean="0"/>
              <a:t>ПП Рилски манастир</a:t>
            </a:r>
            <a:r>
              <a:rPr lang="en-US" dirty="0"/>
              <a:t> </a:t>
            </a:r>
          </a:p>
        </p:txBody>
      </p:sp>
      <p:pic>
        <p:nvPicPr>
          <p:cNvPr id="4098" name="Picture 2" descr="C:\Users\Pencho\Desktop\Шолта, Хърватия\rm-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84" y="678262"/>
            <a:ext cx="6581936" cy="31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120080" y="3779305"/>
            <a:ext cx="9023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/>
              <a:t>Ето част от писмото, което изпратихме на ЕБВР по въпроса:</a:t>
            </a:r>
          </a:p>
          <a:p>
            <a:endParaRPr lang="en-US" sz="1400" dirty="0" smtClean="0"/>
          </a:p>
          <a:p>
            <a:r>
              <a:rPr lang="en-US" sz="1400" dirty="0" smtClean="0"/>
              <a:t>“</a:t>
            </a:r>
            <a:r>
              <a:rPr lang="bg-BG" sz="1400" i="1" dirty="0" smtClean="0"/>
              <a:t>Скъпи приятели от ЕБВР</a:t>
            </a:r>
            <a:r>
              <a:rPr lang="en-US" sz="1400" i="1" dirty="0" smtClean="0"/>
              <a:t>, </a:t>
            </a:r>
            <a:endParaRPr lang="en-US" sz="1400" dirty="0"/>
          </a:p>
          <a:p>
            <a:pPr algn="just"/>
            <a:r>
              <a:rPr lang="bg-BG" sz="1400" i="1" dirty="0" smtClean="0"/>
              <a:t>Доколкото ни е известно, ЕБВР оперира с публични ресурси на Европейския Съюз, събирани от всички Европейски данъкоплатци</a:t>
            </a:r>
            <a:r>
              <a:rPr lang="en-US" sz="1400" i="1" dirty="0" smtClean="0"/>
              <a:t>. </a:t>
            </a:r>
            <a:r>
              <a:rPr lang="bg-BG" sz="1400" i="1" dirty="0" smtClean="0"/>
              <a:t>Това значи, че част от тези финанси излизат от нашия джоб и тогава ние имаме право на мнение.</a:t>
            </a:r>
            <a:r>
              <a:rPr lang="en-US" sz="1400" i="1" dirty="0" smtClean="0"/>
              <a:t> </a:t>
            </a:r>
            <a:endParaRPr lang="en-US" sz="1400" dirty="0"/>
          </a:p>
          <a:p>
            <a:r>
              <a:rPr lang="bg-BG" sz="1400" i="1" dirty="0" smtClean="0"/>
              <a:t>Вие сте финансирали няколко ВЕЦ-а у нас досега и сте унищожили живото в няколко реки, където щетите вече са непоправими</a:t>
            </a:r>
            <a:r>
              <a:rPr lang="en-US" sz="1400" i="1" dirty="0" smtClean="0"/>
              <a:t>. </a:t>
            </a:r>
            <a:endParaRPr lang="en-US" sz="1400" dirty="0"/>
          </a:p>
          <a:p>
            <a:r>
              <a:rPr lang="bg-BG" sz="1400" i="1" dirty="0" smtClean="0"/>
              <a:t>Ако сте изпаднали в такава нужда от хидроенергия, търсете си я в собствените държави, ако обичате!</a:t>
            </a:r>
            <a:r>
              <a:rPr lang="en-US" sz="1400" i="1" dirty="0" smtClean="0"/>
              <a:t> </a:t>
            </a:r>
            <a:endParaRPr lang="en-US" sz="1400" dirty="0"/>
          </a:p>
          <a:p>
            <a:r>
              <a:rPr lang="bg-BG" sz="1400" i="1" dirty="0" smtClean="0"/>
              <a:t>Ако вече нямате реки у вас за ликвидиране</a:t>
            </a:r>
            <a:r>
              <a:rPr lang="en-US" sz="1400" i="1" dirty="0" smtClean="0"/>
              <a:t>, </a:t>
            </a:r>
            <a:r>
              <a:rPr lang="bg-BG" sz="1400" i="1" dirty="0" smtClean="0"/>
              <a:t>търсете ги където искате другаде, но не и у нас!  Тука вече не сте добре дошли</a:t>
            </a:r>
            <a:r>
              <a:rPr lang="en-US" sz="1400" i="1" dirty="0" smtClean="0"/>
              <a:t>. </a:t>
            </a:r>
            <a:endParaRPr lang="en-US" sz="1400" dirty="0"/>
          </a:p>
          <a:p>
            <a:r>
              <a:rPr lang="bg-BG" sz="1400" i="1" dirty="0" smtClean="0"/>
              <a:t>Ако не можете да устоите на изкушението </a:t>
            </a:r>
            <a:r>
              <a:rPr lang="en-US" sz="1400" i="1" dirty="0" smtClean="0"/>
              <a:t>– </a:t>
            </a:r>
            <a:r>
              <a:rPr lang="bg-BG" sz="1400" i="1" dirty="0" smtClean="0"/>
              <a:t>проверявайте за всеки отделен случай  законосъобразността му</a:t>
            </a:r>
            <a:r>
              <a:rPr lang="en-US" sz="1400" i="1" dirty="0" smtClean="0"/>
              <a:t>, </a:t>
            </a:r>
            <a:r>
              <a:rPr lang="bg-BG" sz="1400" i="1" dirty="0" smtClean="0"/>
              <a:t>преди да р</a:t>
            </a:r>
            <a:r>
              <a:rPr lang="en-US" sz="1400" i="1" dirty="0" smtClean="0"/>
              <a:t>e</a:t>
            </a:r>
            <a:r>
              <a:rPr lang="bg-BG" sz="1400" i="1" dirty="0" smtClean="0"/>
              <a:t>шите да унищожите дори още само една река тук!</a:t>
            </a:r>
            <a:r>
              <a:rPr lang="en-US" sz="1400" i="1" dirty="0" smtClean="0"/>
              <a:t> </a:t>
            </a:r>
            <a:r>
              <a:rPr lang="bg-BG" sz="1400" i="1" dirty="0" smtClean="0"/>
              <a:t>Иначе ще се срещаме в съда</a:t>
            </a:r>
            <a:r>
              <a:rPr lang="en-US" sz="1400" i="1" dirty="0" smtClean="0"/>
              <a:t> </a:t>
            </a:r>
            <a:r>
              <a:rPr lang="bg-BG" sz="1400" i="1" dirty="0" smtClean="0"/>
              <a:t>всеки път!</a:t>
            </a:r>
            <a:endParaRPr lang="en-US" sz="1400" dirty="0"/>
          </a:p>
          <a:p>
            <a:r>
              <a:rPr lang="bg-BG" sz="1400" i="1" dirty="0" smtClean="0"/>
              <a:t>Махайте се от нашите реки</a:t>
            </a:r>
            <a:r>
              <a:rPr lang="en-US" sz="1400" i="1" dirty="0" smtClean="0"/>
              <a:t>! </a:t>
            </a:r>
            <a:r>
              <a:rPr lang="en-US" sz="1400" i="1" dirty="0"/>
              <a:t>” </a:t>
            </a:r>
            <a:r>
              <a:rPr lang="en-US" sz="1400" i="1" dirty="0" smtClean="0"/>
              <a:t>   </a:t>
            </a:r>
            <a:r>
              <a:rPr lang="bg-BG" sz="1400" b="1" dirty="0" smtClean="0">
                <a:solidFill>
                  <a:srgbClr val="FF0000"/>
                </a:solidFill>
              </a:rPr>
              <a:t>След това писмо ЕБВР прекрати €</a:t>
            </a:r>
            <a:r>
              <a:rPr lang="en-US" sz="1400" b="1" dirty="0" smtClean="0">
                <a:solidFill>
                  <a:srgbClr val="FF0000"/>
                </a:solidFill>
              </a:rPr>
              <a:t> 2.5 </a:t>
            </a:r>
            <a:r>
              <a:rPr lang="bg-BG" sz="1400" b="1" dirty="0" smtClean="0">
                <a:solidFill>
                  <a:srgbClr val="FF0000"/>
                </a:solidFill>
              </a:rPr>
              <a:t>милиона грант за МВЕЦ Илийна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ПЕНЧО\РИБИ\Снимки от ихтиодейности\2015\РИЛА\р. Рилска при вливането на Водница\DSCF0398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595" y="1277195"/>
            <a:ext cx="2571405" cy="192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51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6787" y="191468"/>
            <a:ext cx="6310426" cy="4717568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92821" y="4917253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bg-BG" dirty="0" smtClean="0"/>
              <a:t>Сдружение Балканка е основано през 2013г. от група от около 25 майстори на риболова</a:t>
            </a:r>
            <a:r>
              <a:rPr lang="en-US" dirty="0" smtClean="0"/>
              <a:t>. </a:t>
            </a:r>
            <a:r>
              <a:rPr lang="bg-BG" dirty="0" smtClean="0"/>
              <a:t>Сдружението е регистрирано с нестопанска цел за обществена полза</a:t>
            </a:r>
            <a:r>
              <a:rPr lang="en-US" dirty="0" smtClean="0"/>
              <a:t>. </a:t>
            </a:r>
          </a:p>
          <a:p>
            <a:pPr indent="457200" algn="just"/>
            <a:endParaRPr lang="en-US" dirty="0" smtClean="0"/>
          </a:p>
          <a:p>
            <a:pPr indent="457200" algn="just"/>
            <a:r>
              <a:rPr lang="bg-BG" dirty="0" smtClean="0"/>
              <a:t>Най-важните цели на “Балканка” за защитата и възстнавовяването на българските реки и биоразнообразието в тях, с основен приоритет – борбата срещу унищожителните ефекти от хидроенергийните обекти върху естествените речни екосистеми.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21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251520" y="15044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Изследване</a:t>
            </a:r>
            <a:r>
              <a:rPr lang="en-US" dirty="0" smtClean="0"/>
              <a:t>: </a:t>
            </a:r>
            <a:r>
              <a:rPr lang="bg-BG" b="1" dirty="0" smtClean="0"/>
              <a:t>река Ботуня</a:t>
            </a:r>
            <a:endParaRPr lang="en-US" b="1" dirty="0" smtClean="0"/>
          </a:p>
          <a:p>
            <a:r>
              <a:rPr lang="bg-BG" dirty="0" smtClean="0"/>
              <a:t>Защитена зона</a:t>
            </a:r>
            <a:r>
              <a:rPr lang="en-US" dirty="0" smtClean="0"/>
              <a:t>: </a:t>
            </a:r>
            <a:r>
              <a:rPr lang="bg-BG" dirty="0" smtClean="0"/>
              <a:t>Билерниците</a:t>
            </a:r>
            <a:r>
              <a:rPr lang="en-US" dirty="0" smtClean="0"/>
              <a:t> (BG0000593)</a:t>
            </a:r>
            <a:r>
              <a:rPr lang="en-US" dirty="0"/>
              <a:t> </a:t>
            </a:r>
          </a:p>
        </p:txBody>
      </p:sp>
      <p:pic>
        <p:nvPicPr>
          <p:cNvPr id="5123" name="Picture 3" descr="C:\Users\Pencho\Desktop\Шолта, Хърватия\Ботуня\EU_COMPLAINT_ANNEX_3_DRAFT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4188496"/>
            <a:ext cx="3168351" cy="23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encho\Desktop\Шолта, Хърватия\Ботуня\EU_COMPLAINT_ANNEX_3_DRAFT4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010" y="150074"/>
            <a:ext cx="3976712" cy="29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encho\Desktop\Шолта, Хърватия\Ботуня\IMG_1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754921"/>
            <a:ext cx="4464496" cy="334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encho\Desktop\Шолта, Хърватия\Ботуня\IMG_14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474" y="3137676"/>
            <a:ext cx="1479228" cy="11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Pencho\Desktop\Шолта, Хърватия\Ботуня\DSCF17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357" y="5033986"/>
            <a:ext cx="2422328" cy="1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Pencho\Desktop\Шолта, Хърватия\Ботуня\DSCF15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525738"/>
            <a:ext cx="3109683" cy="23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Pencho\Desktop\Шолта, Хърватия\Ботуня\DSCF16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358" y="3189801"/>
            <a:ext cx="2436888" cy="182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98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127188" y="2344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Изследване</a:t>
            </a:r>
            <a:r>
              <a:rPr lang="en-US" dirty="0" smtClean="0"/>
              <a:t>: </a:t>
            </a:r>
            <a:r>
              <a:rPr lang="bg-BG" b="1" dirty="0" smtClean="0"/>
              <a:t>Златна мина в община Трън</a:t>
            </a:r>
            <a:endParaRPr lang="en-US" b="1" dirty="0" smtClean="0"/>
          </a:p>
          <a:p>
            <a:r>
              <a:rPr lang="bg-BG" dirty="0" smtClean="0"/>
              <a:t>Защитена зона</a:t>
            </a:r>
            <a:r>
              <a:rPr lang="en-US" dirty="0" smtClean="0"/>
              <a:t>: </a:t>
            </a:r>
            <a:r>
              <a:rPr lang="bg-BG" dirty="0" smtClean="0"/>
              <a:t>Руй</a:t>
            </a:r>
            <a:r>
              <a:rPr lang="en-US" dirty="0" smtClean="0"/>
              <a:t> (BG0000313)</a:t>
            </a:r>
            <a:r>
              <a:rPr lang="en-US" dirty="0"/>
              <a:t> </a:t>
            </a:r>
          </a:p>
        </p:txBody>
      </p:sp>
      <p:pic>
        <p:nvPicPr>
          <p:cNvPr id="7" name="Picture 6" descr="C:\Users\Ivan\Desktop\презентация Хърватска\ТРЪН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5602" y="346610"/>
            <a:ext cx="4326814" cy="2433833"/>
          </a:xfrm>
          <a:prstGeom prst="rect">
            <a:avLst/>
          </a:prstGeom>
          <a:noFill/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8288" y="2780928"/>
            <a:ext cx="5724128" cy="3815154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89" y="3527122"/>
            <a:ext cx="4091947" cy="3068960"/>
          </a:xfrm>
          <a:prstGeom prst="rect">
            <a:avLst/>
          </a:prstGeom>
        </p:spPr>
      </p:pic>
      <p:pic>
        <p:nvPicPr>
          <p:cNvPr id="10" name="Picture 3" descr="C:\Users\Ivan\Desktop\презентация Хърватска\ТРЪН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560" y="836712"/>
            <a:ext cx="3813876" cy="2541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9605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 поле 7"/>
          <p:cNvSpPr txBox="1"/>
          <p:nvPr/>
        </p:nvSpPr>
        <p:spPr>
          <a:xfrm>
            <a:off x="127188" y="2344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Изследване</a:t>
            </a:r>
            <a:r>
              <a:rPr lang="en-US" dirty="0" smtClean="0"/>
              <a:t>: </a:t>
            </a:r>
            <a:r>
              <a:rPr lang="bg-BG" b="1" dirty="0" smtClean="0"/>
              <a:t>мВЕЦ Румянцево</a:t>
            </a:r>
            <a:r>
              <a:rPr lang="en-US" b="1" dirty="0" smtClean="0"/>
              <a:t> – 2 </a:t>
            </a:r>
            <a:r>
              <a:rPr lang="bg-BG" b="1" dirty="0" smtClean="0"/>
              <a:t>на река Златна Панега</a:t>
            </a:r>
            <a:endParaRPr lang="en-US" b="1" dirty="0" smtClean="0"/>
          </a:p>
          <a:p>
            <a:r>
              <a:rPr lang="bg-BG" dirty="0" smtClean="0"/>
              <a:t>Защитена зона</a:t>
            </a:r>
            <a:r>
              <a:rPr lang="en-US" dirty="0" smtClean="0"/>
              <a:t>: </a:t>
            </a:r>
            <a:r>
              <a:rPr lang="bg-BG" dirty="0"/>
              <a:t>Карлуково (</a:t>
            </a:r>
            <a:r>
              <a:rPr lang="en-US" dirty="0"/>
              <a:t>BG0001014) </a:t>
            </a:r>
          </a:p>
        </p:txBody>
      </p:sp>
      <p:pic>
        <p:nvPicPr>
          <p:cNvPr id="9" name="Picture 3" descr="C:\Users\Ivan\Desktop\презентация Хърватска\Златна Панега\1233250_1018502761563584_227249484963215880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0977" y="3076030"/>
            <a:ext cx="5643570" cy="3761462"/>
          </a:xfrm>
          <a:prstGeom prst="rect">
            <a:avLst/>
          </a:prstGeom>
          <a:noFill/>
        </p:spPr>
      </p:pic>
      <p:pic>
        <p:nvPicPr>
          <p:cNvPr id="10" name="Picture 5" descr="C:\Users\Ivan\Desktop\презентация Хърватска\Златна Панег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88" y="4390738"/>
            <a:ext cx="3328322" cy="2328372"/>
          </a:xfrm>
          <a:prstGeom prst="rect">
            <a:avLst/>
          </a:prstGeom>
          <a:noFill/>
        </p:spPr>
      </p:pic>
      <p:pic>
        <p:nvPicPr>
          <p:cNvPr id="11" name="Picture 4" descr="C:\Users\Ivan\Desktop\презентация Хърватска\Златна Панега\IMG_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4286280" cy="3214813"/>
          </a:xfrm>
          <a:prstGeom prst="rect">
            <a:avLst/>
          </a:prstGeom>
          <a:noFill/>
        </p:spPr>
      </p:pic>
      <p:pic>
        <p:nvPicPr>
          <p:cNvPr id="2050" name="Picture 2" descr="D:\ПЕНЧО\РИБИ\Снимки от ихтиодейности\2015\За проби с Ира по Искър и Струма\DSCF7303 [Desktop Resolution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0689" y="326102"/>
            <a:ext cx="3594597" cy="26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23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5500702"/>
            <a:ext cx="7286676" cy="642942"/>
          </a:xfrm>
        </p:spPr>
        <p:txBody>
          <a:bodyPr>
            <a:normAutofit/>
          </a:bodyPr>
          <a:lstStyle/>
          <a:p>
            <a:pPr algn="ctr"/>
            <a:r>
              <a:rPr lang="bg-BG" dirty="0" smtClean="0">
                <a:solidFill>
                  <a:srgbClr val="FF0000"/>
                </a:solidFill>
              </a:rPr>
              <a:t>КУМУЛАТИВНИ ЕФЕКТИ </a:t>
            </a:r>
            <a:r>
              <a:rPr lang="en-US" dirty="0" smtClean="0"/>
              <a:t>– 35 </a:t>
            </a:r>
            <a:r>
              <a:rPr lang="bg-BG" dirty="0" smtClean="0"/>
              <a:t>парчета на 1</a:t>
            </a:r>
            <a:r>
              <a:rPr lang="en-US" dirty="0" smtClean="0"/>
              <a:t>20km </a:t>
            </a:r>
            <a:r>
              <a:rPr lang="bg-BG" dirty="0" smtClean="0"/>
              <a:t>от река Искър</a:t>
            </a:r>
            <a:endParaRPr lang="bg-BG" dirty="0"/>
          </a:p>
        </p:txBody>
      </p:sp>
      <p:pic>
        <p:nvPicPr>
          <p:cNvPr id="5" name="Picture Placeholder 4" descr="HPP at the Iskar Rive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501" r="7501"/>
          <a:stretch>
            <a:fillRect/>
          </a:stretch>
        </p:blipFill>
        <p:spPr>
          <a:xfrm>
            <a:off x="1071538" y="642918"/>
            <a:ext cx="6985015" cy="500063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1538" y="6143644"/>
            <a:ext cx="3786214" cy="714356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Arial Black" pitchFamily="34" charset="0"/>
              </a:rPr>
              <a:t>Сините точки </a:t>
            </a:r>
            <a:r>
              <a:rPr lang="en-US" dirty="0" smtClean="0">
                <a:latin typeface="Arial Black" pitchFamily="34" charset="0"/>
              </a:rPr>
              <a:t>– </a:t>
            </a:r>
            <a:r>
              <a:rPr lang="bg-BG" dirty="0" smtClean="0">
                <a:latin typeface="Arial Black" pitchFamily="34" charset="0"/>
              </a:rPr>
              <a:t>действащи ВЕЦ Жълтите точки</a:t>
            </a:r>
            <a:r>
              <a:rPr lang="en-US" dirty="0" smtClean="0">
                <a:latin typeface="Arial Black" pitchFamily="34" charset="0"/>
              </a:rPr>
              <a:t> – </a:t>
            </a:r>
            <a:r>
              <a:rPr lang="bg-BG" dirty="0" smtClean="0">
                <a:latin typeface="Arial Black" pitchFamily="34" charset="0"/>
              </a:rPr>
              <a:t>   бъдещи ВЕЦ</a:t>
            </a:r>
            <a:endParaRPr lang="en-US" dirty="0" smtClean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357166"/>
            <a:ext cx="649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“Стана тя, каквато стана”, или “Леле, какво щеше да стане”???</a:t>
            </a:r>
            <a:endParaRPr lang="bg-BG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Autofit/>
          </a:bodyPr>
          <a:lstStyle/>
          <a:p>
            <a:r>
              <a:rPr lang="bg-BG" sz="2400" dirty="0" smtClean="0">
                <a:latin typeface="Arial Black" pitchFamily="34" charset="0"/>
              </a:rPr>
              <a:t>УЖАС! ЕТО КАКВО НИ ЧАКА:</a:t>
            </a:r>
            <a:endParaRPr lang="bg-BG" sz="2400" dirty="0">
              <a:latin typeface="Arial Black" pitchFamily="34" charset="0"/>
            </a:endParaRPr>
          </a:p>
        </p:txBody>
      </p:sp>
      <p:pic>
        <p:nvPicPr>
          <p:cNvPr id="13" name="Picture 12" descr="BLUEHE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593184"/>
            <a:ext cx="6715171" cy="4827684"/>
          </a:xfrm>
          <a:prstGeom prst="rect">
            <a:avLst/>
          </a:prstGeom>
        </p:spPr>
      </p:pic>
      <p:pic>
        <p:nvPicPr>
          <p:cNvPr id="14" name="Picture 13" descr="Bind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4028168"/>
            <a:ext cx="2000232" cy="2829831"/>
          </a:xfrm>
          <a:prstGeom prst="rect">
            <a:avLst/>
          </a:prstGeom>
        </p:spPr>
      </p:pic>
      <p:pic>
        <p:nvPicPr>
          <p:cNvPr id="16" name="Content Placeholder 15" descr="Binder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907586"/>
            <a:ext cx="3500430" cy="4950415"/>
          </a:xfrm>
        </p:spPr>
      </p:pic>
      <p:sp>
        <p:nvSpPr>
          <p:cNvPr id="8" name="TextBox 7"/>
          <p:cNvSpPr txBox="1"/>
          <p:nvPr/>
        </p:nvSpPr>
        <p:spPr>
          <a:xfrm>
            <a:off x="3428992" y="5643578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УТРЕ, 17май, от 9.00 часа пред НДК</a:t>
            </a:r>
          </a:p>
          <a:p>
            <a:r>
              <a:rPr lang="bg-BG" b="1" dirty="0" smtClean="0">
                <a:solidFill>
                  <a:srgbClr val="FF0000"/>
                </a:solidFill>
              </a:rPr>
              <a:t>  ще има протест за спасяване на реките на Балканите и в България.</a:t>
            </a:r>
            <a:endParaRPr lang="bg-BG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2643182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Тази стратегия трябва да </a:t>
            </a:r>
            <a:r>
              <a:rPr lang="bg-BG" b="1" dirty="0" smtClean="0">
                <a:solidFill>
                  <a:srgbClr val="FF0000"/>
                </a:solidFill>
              </a:rPr>
              <a:t>отиде в коша</a:t>
            </a:r>
            <a:r>
              <a:rPr lang="bg-BG" b="1" dirty="0" smtClean="0">
                <a:solidFill>
                  <a:srgbClr val="FF0000"/>
                </a:solidFill>
              </a:rPr>
              <a:t>!!!</a:t>
            </a:r>
            <a:endParaRPr lang="bg-BG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857232"/>
            <a:ext cx="8666836" cy="6000768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0" y="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700" dirty="0" smtClean="0"/>
              <a:t>Огромни благодарности към</a:t>
            </a:r>
            <a:r>
              <a:rPr lang="en-US" sz="2700" dirty="0" smtClean="0"/>
              <a:t> </a:t>
            </a:r>
            <a:r>
              <a:rPr lang="en-US" sz="2700" b="1" dirty="0" err="1" smtClean="0"/>
              <a:t>Riverwatch</a:t>
            </a:r>
            <a:r>
              <a:rPr lang="en-US" sz="2700" dirty="0" smtClean="0"/>
              <a:t>, </a:t>
            </a:r>
            <a:r>
              <a:rPr lang="en-US" sz="2700" b="1" dirty="0" smtClean="0"/>
              <a:t>EURONATUR</a:t>
            </a:r>
            <a:r>
              <a:rPr lang="en-US" sz="2700" dirty="0" smtClean="0"/>
              <a:t>, </a:t>
            </a:r>
          </a:p>
          <a:p>
            <a:pPr algn="ctr"/>
            <a:r>
              <a:rPr lang="en-US" sz="2700" b="1" dirty="0" smtClean="0"/>
              <a:t>CEE </a:t>
            </a:r>
            <a:r>
              <a:rPr lang="en-US" sz="2700" b="1" dirty="0" err="1" smtClean="0"/>
              <a:t>Bankwatch</a:t>
            </a:r>
            <a:r>
              <a:rPr lang="en-US" sz="2700" b="1" dirty="0" smtClean="0"/>
              <a:t> Network</a:t>
            </a:r>
            <a:r>
              <a:rPr lang="bg-BG" sz="2700" dirty="0" smtClean="0"/>
              <a:t> и </a:t>
            </a:r>
            <a:r>
              <a:rPr lang="bg-BG" sz="2700" b="1" dirty="0" smtClean="0"/>
              <a:t>НПМ-БАН</a:t>
            </a:r>
            <a:r>
              <a:rPr lang="bg-BG" sz="2700" dirty="0" smtClean="0"/>
              <a:t> за усилията и помощта</a:t>
            </a:r>
            <a:r>
              <a:rPr lang="en-US" sz="2700" dirty="0" smtClean="0"/>
              <a:t>!</a:t>
            </a:r>
            <a:endParaRPr lang="en-US" sz="2700" dirty="0"/>
          </a:p>
        </p:txBody>
      </p:sp>
      <p:sp>
        <p:nvSpPr>
          <p:cNvPr id="8" name="Rectangle 7"/>
          <p:cNvSpPr/>
          <p:nvPr/>
        </p:nvSpPr>
        <p:spPr>
          <a:xfrm>
            <a:off x="5786446" y="928670"/>
            <a:ext cx="3357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b="1" dirty="0" smtClean="0">
                <a:solidFill>
                  <a:srgbClr val="FF0000"/>
                </a:solidFill>
              </a:rPr>
              <a:t>...И КЪМ ВСИЧКИ ПРИЯТЕЛИ! </a:t>
            </a:r>
          </a:p>
          <a:p>
            <a:pPr lvl="0"/>
            <a:r>
              <a:rPr lang="bg-BG" b="1" dirty="0" smtClean="0">
                <a:solidFill>
                  <a:srgbClr val="FF0000"/>
                </a:solidFill>
              </a:rPr>
              <a:t>ЕЛАТЕ ВСИЧКИ НА ПРОТЕСТА!  </a:t>
            </a:r>
          </a:p>
        </p:txBody>
      </p:sp>
    </p:spTree>
    <p:extLst>
      <p:ext uri="{BB962C8B-B14F-4D97-AF65-F5344CB8AC3E}">
        <p14:creationId xmlns:p14="http://schemas.microsoft.com/office/powerpoint/2010/main" xmlns="" val="17924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107504" y="116632"/>
            <a:ext cx="8928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dirty="0" smtClean="0"/>
              <a:t>Някои аспекти от дейността на сдружението</a:t>
            </a:r>
            <a:r>
              <a:rPr lang="en-US" dirty="0" smtClean="0"/>
              <a:t>:</a:t>
            </a:r>
          </a:p>
          <a:p>
            <a:pPr algn="just"/>
            <a:r>
              <a:rPr lang="bg-BG" dirty="0" smtClean="0"/>
              <a:t>Да </a:t>
            </a:r>
            <a:r>
              <a:rPr lang="bg-BG" b="1" dirty="0" smtClean="0"/>
              <a:t>информираме обществото за нарушенията на българското и европейско законодателство,</a:t>
            </a:r>
            <a:r>
              <a:rPr lang="en-US" b="1" dirty="0" smtClean="0"/>
              <a:t> </a:t>
            </a:r>
            <a:r>
              <a:rPr lang="bg-BG" dirty="0" smtClean="0"/>
              <a:t>които ние наблюдаваме непрекъснато при редовните ни посещения по реките</a:t>
            </a:r>
            <a:r>
              <a:rPr lang="en-US" dirty="0" smtClean="0"/>
              <a:t>.</a:t>
            </a:r>
          </a:p>
          <a:p>
            <a:pPr algn="just"/>
            <a:r>
              <a:rPr lang="bg-BG" dirty="0" smtClean="0"/>
              <a:t>За целта, с помощта на ВВФ България, създадохме интернет платформа</a:t>
            </a:r>
            <a:r>
              <a:rPr lang="en-US" dirty="0" smtClean="0"/>
              <a:t>  </a:t>
            </a:r>
            <a:r>
              <a:rPr lang="en-US" b="1" u="sng" dirty="0">
                <a:hlinkClick r:id="rId2"/>
              </a:rPr>
              <a:t>http://dams.reki.bg/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bg-BG" dirty="0" smtClean="0"/>
              <a:t>където качваме и показваме цялата достъпна информация за финансирането, проектите, строителството и експлоатацията на ВЕЦ в България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38" y="2347106"/>
            <a:ext cx="9087762" cy="451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08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40" y="27590"/>
            <a:ext cx="7111025" cy="664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29580"/>
            <a:ext cx="2752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6156176" y="648175"/>
            <a:ext cx="2848446" cy="54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гъната стрелка 5"/>
          <p:cNvSpPr/>
          <p:nvPr/>
        </p:nvSpPr>
        <p:spPr>
          <a:xfrm rot="5400000">
            <a:off x="6199332" y="-741640"/>
            <a:ext cx="360040" cy="240209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75656" y="5085184"/>
            <a:ext cx="3096344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5984366" y="1412776"/>
            <a:ext cx="15481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57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07504" y="0"/>
            <a:ext cx="89289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600" dirty="0" smtClean="0"/>
              <a:t>Опитвайки се да решим част от проблемите, сме направили всички възможни стъпки, включително:</a:t>
            </a:r>
            <a:endParaRPr lang="en-US" sz="1600" dirty="0" smtClean="0"/>
          </a:p>
          <a:p>
            <a:pPr marL="285750" indent="-285750" algn="just">
              <a:buFontTx/>
              <a:buChar char="-"/>
            </a:pPr>
            <a:r>
              <a:rPr lang="bg-BG" sz="1600" dirty="0" smtClean="0"/>
              <a:t>Срещи с Басейновите дирекции, с министъра на околната среда и водите, с Висшия Консултативен Съвет по Водите, с комисията по околна среда и води на парламента</a:t>
            </a:r>
            <a:r>
              <a:rPr lang="en-US" sz="1600" dirty="0" smtClean="0"/>
              <a:t>, </a:t>
            </a:r>
            <a:r>
              <a:rPr lang="bg-BG" sz="1600" dirty="0" smtClean="0"/>
              <a:t>пред които представихме множество регистрирани нарушения</a:t>
            </a:r>
            <a:r>
              <a:rPr lang="en-US" sz="16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bg-BG" sz="1600" dirty="0" smtClean="0"/>
              <a:t>Активно участие във всеки публичен дебат, свързан с унищожителното въздействие на хидроенергетиката у нас. Изпратили сме безброй сигнали за унищожаване на реки, доклади, жалби, становища за инвестиционни проекти и за новите Планове за Управление на Речните Басейни, нарушения на законите  и пр. </a:t>
            </a:r>
            <a:endParaRPr lang="en-US" sz="1600" dirty="0" smtClean="0"/>
          </a:p>
          <a:p>
            <a:pPr algn="just"/>
            <a:r>
              <a:rPr lang="bg-BG" sz="1600" dirty="0" smtClean="0"/>
              <a:t>Успяхме да постигнем съчувствие, съпричастие, съгласие, някои малки и някои малко по-големи победи, но никакви по-съществени ангажименти от страна на “компетентните” органи досега. </a:t>
            </a:r>
          </a:p>
          <a:p>
            <a:pPr algn="just"/>
            <a:r>
              <a:rPr lang="bg-BG" sz="1600" dirty="0" smtClean="0"/>
              <a:t>Всичко това ни принуди да информираме ЕК, че Българските власти, отговорни за опазване на природата, нарушават законодателството на съюза. За целта изпратихме </a:t>
            </a:r>
            <a:r>
              <a:rPr lang="bg-BG" sz="1600" b="1" u="sng" dirty="0" smtClean="0"/>
              <a:t>осем</a:t>
            </a:r>
            <a:r>
              <a:rPr lang="bg-BG" sz="1600" dirty="0" smtClean="0"/>
              <a:t> последователни жалби до ГД Околна среда през последните две години</a:t>
            </a:r>
            <a:r>
              <a:rPr lang="en-US" sz="1600" dirty="0" smtClean="0"/>
              <a:t>.</a:t>
            </a:r>
            <a:r>
              <a:rPr lang="bg-BG" sz="1600" dirty="0" smtClean="0"/>
              <a:t> </a:t>
            </a:r>
            <a:r>
              <a:rPr lang="bg-BG" sz="1600" b="1" dirty="0" smtClean="0"/>
              <a:t>ПРЕДСТОИ НАКАЗАТЕЛНА ПРОЦЕДУРА</a:t>
            </a:r>
            <a:r>
              <a:rPr lang="bg-BG" sz="1600" dirty="0" smtClean="0"/>
              <a:t>.</a:t>
            </a:r>
            <a:endParaRPr lang="en-US" sz="1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286124"/>
            <a:ext cx="150841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038" y="3266727"/>
            <a:ext cx="1531762" cy="247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753" y="3477139"/>
            <a:ext cx="1490368" cy="23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0203" y="3653065"/>
            <a:ext cx="1482639" cy="24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4667" y="3734220"/>
            <a:ext cx="1491057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724" y="3960233"/>
            <a:ext cx="1498276" cy="24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ово поле 5"/>
          <p:cNvSpPr txBox="1"/>
          <p:nvPr/>
        </p:nvSpPr>
        <p:spPr>
          <a:xfrm>
            <a:off x="107504" y="564357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29.06.2015</a:t>
            </a:r>
            <a:endParaRPr lang="en-US" sz="1400" dirty="0"/>
          </a:p>
        </p:txBody>
      </p:sp>
      <p:sp>
        <p:nvSpPr>
          <p:cNvPr id="17" name="Текстово поле 16"/>
          <p:cNvSpPr txBox="1"/>
          <p:nvPr/>
        </p:nvSpPr>
        <p:spPr>
          <a:xfrm>
            <a:off x="1592038" y="581883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05.01.2016</a:t>
            </a:r>
            <a:endParaRPr lang="en-US" sz="1400" dirty="0"/>
          </a:p>
        </p:txBody>
      </p:sp>
      <p:sp>
        <p:nvSpPr>
          <p:cNvPr id="18" name="Текстово поле 17"/>
          <p:cNvSpPr txBox="1"/>
          <p:nvPr/>
        </p:nvSpPr>
        <p:spPr>
          <a:xfrm>
            <a:off x="3123800" y="587727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29.06.2015</a:t>
            </a:r>
            <a:endParaRPr lang="en-US" sz="1400" dirty="0"/>
          </a:p>
        </p:txBody>
      </p:sp>
      <p:sp>
        <p:nvSpPr>
          <p:cNvPr id="19" name="Текстово поле 18"/>
          <p:cNvSpPr txBox="1"/>
          <p:nvPr/>
        </p:nvSpPr>
        <p:spPr>
          <a:xfrm>
            <a:off x="4670203" y="605725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20.06.2016</a:t>
            </a:r>
            <a:endParaRPr lang="en-US" sz="1400" dirty="0"/>
          </a:p>
        </p:txBody>
      </p:sp>
      <p:sp>
        <p:nvSpPr>
          <p:cNvPr id="20" name="Текстово поле 19"/>
          <p:cNvSpPr txBox="1"/>
          <p:nvPr/>
        </p:nvSpPr>
        <p:spPr>
          <a:xfrm>
            <a:off x="6152842" y="621114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14.01.2017</a:t>
            </a:r>
            <a:endParaRPr lang="en-US" sz="1400" dirty="0"/>
          </a:p>
        </p:txBody>
      </p:sp>
      <p:sp>
        <p:nvSpPr>
          <p:cNvPr id="21" name="Текстово поле 20"/>
          <p:cNvSpPr txBox="1"/>
          <p:nvPr/>
        </p:nvSpPr>
        <p:spPr>
          <a:xfrm>
            <a:off x="7668344" y="6365031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19.06.2017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65326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Сироко</a:t>
            </a:r>
            <a:r>
              <a:rPr lang="en-US" b="1" dirty="0" smtClean="0"/>
              <a:t>, </a:t>
            </a:r>
            <a:r>
              <a:rPr lang="bg-BG" b="1" dirty="0" smtClean="0"/>
              <a:t>река Черни Вит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Централен Балкан буфер</a:t>
            </a:r>
            <a:r>
              <a:rPr lang="en-US" b="1" dirty="0" smtClean="0"/>
              <a:t> BG0001493</a:t>
            </a:r>
            <a:endParaRPr lang="bg-BG" b="1" dirty="0"/>
          </a:p>
        </p:txBody>
      </p:sp>
      <p:pic>
        <p:nvPicPr>
          <p:cNvPr id="1026" name="Picture 2" descr="C:\Users\Ivan\Desktop\презентация Хърватска\ВЕЦ Сироко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859" y="2590796"/>
            <a:ext cx="7586141" cy="4267204"/>
          </a:xfrm>
          <a:prstGeom prst="rect">
            <a:avLst/>
          </a:prstGeom>
          <a:noFill/>
        </p:spPr>
      </p:pic>
      <p:pic>
        <p:nvPicPr>
          <p:cNvPr id="1028" name="Picture 4" descr="C:\Users\Ivan\Desktop\презентация Хърватска\ВЕЦ Сироко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5019470" cy="3273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ВЕЦ Христо Пеев</a:t>
            </a:r>
            <a:r>
              <a:rPr lang="en-US" b="1" dirty="0" smtClean="0"/>
              <a:t>, </a:t>
            </a:r>
            <a:r>
              <a:rPr lang="bg-BG" b="1" dirty="0" smtClean="0"/>
              <a:t>Река Янтра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Река Янтра</a:t>
            </a:r>
            <a:r>
              <a:rPr lang="en-US" b="1" dirty="0" smtClean="0"/>
              <a:t> BG0000610</a:t>
            </a:r>
            <a:endParaRPr lang="bg-BG" b="1" dirty="0" smtClean="0"/>
          </a:p>
        </p:txBody>
      </p:sp>
      <p:pic>
        <p:nvPicPr>
          <p:cNvPr id="4098" name="Picture 2" descr="C:\Users\Ivan\Desktop\презентация Хърватска\ВЕЦ Христо Пеев\DSCF2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4000496" cy="3000372"/>
          </a:xfrm>
          <a:prstGeom prst="rect">
            <a:avLst/>
          </a:prstGeom>
          <a:noFill/>
        </p:spPr>
      </p:pic>
      <p:pic>
        <p:nvPicPr>
          <p:cNvPr id="4100" name="Picture 4" descr="C:\Users\Ivan\Desktop\презентация Хърватска\ВЕЦ Христо Пеев\DSCF2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56" y="2143092"/>
            <a:ext cx="6286544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71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encho\Desktop\Шолта, Хърватия\IMG_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4" y="535904"/>
            <a:ext cx="8429461" cy="63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179512" y="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             ВЕЦ Света Петка</a:t>
            </a:r>
            <a:r>
              <a:rPr lang="en-US" b="1" dirty="0" smtClean="0"/>
              <a:t>, </a:t>
            </a:r>
            <a:r>
              <a:rPr lang="bg-BG" b="1" dirty="0" smtClean="0"/>
              <a:t>Крива река</a:t>
            </a:r>
            <a:r>
              <a:rPr lang="en-US" b="1" dirty="0" smtClean="0"/>
              <a:t>,  </a:t>
            </a:r>
            <a:r>
              <a:rPr lang="bg-BG" b="1" dirty="0" smtClean="0"/>
              <a:t>Рила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7401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мВЕЦ Мартиново</a:t>
            </a:r>
            <a:r>
              <a:rPr lang="en-US" b="1" dirty="0" smtClean="0"/>
              <a:t>, </a:t>
            </a:r>
            <a:r>
              <a:rPr lang="bg-BG" b="1" dirty="0" smtClean="0"/>
              <a:t>река Найденица</a:t>
            </a:r>
            <a:r>
              <a:rPr lang="en-US" b="1" dirty="0" smtClean="0"/>
              <a:t>, </a:t>
            </a:r>
            <a:r>
              <a:rPr lang="bg-BG" b="1" dirty="0" smtClean="0"/>
              <a:t>ЗЗ по Натура</a:t>
            </a:r>
            <a:r>
              <a:rPr lang="en-US" b="1" dirty="0" smtClean="0"/>
              <a:t> 2000 </a:t>
            </a:r>
            <a:r>
              <a:rPr lang="bg-BG" b="1" dirty="0" smtClean="0"/>
              <a:t>Западен Балкан </a:t>
            </a:r>
            <a:r>
              <a:rPr lang="en-US" b="1" dirty="0" smtClean="0"/>
              <a:t>BG0002002</a:t>
            </a:r>
            <a:endParaRPr lang="bg-BG" b="1" dirty="0" smtClean="0"/>
          </a:p>
        </p:txBody>
      </p:sp>
      <p:pic>
        <p:nvPicPr>
          <p:cNvPr id="5122" name="Picture 2" descr="C:\Users\Ivan\Desktop\презентация Хърватска\ВЕЦ Мартиново\Martinovo-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5357818" cy="3571879"/>
          </a:xfrm>
          <a:prstGeom prst="rect">
            <a:avLst/>
          </a:prstGeom>
          <a:noFill/>
        </p:spPr>
      </p:pic>
      <p:pic>
        <p:nvPicPr>
          <p:cNvPr id="5123" name="Picture 3" descr="C:\Users\Ivan\Desktop\презентация Хърватска\ВЕЦ Мартиново\Martinovo-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0882" y="3022588"/>
            <a:ext cx="5753118" cy="3835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922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1062</Words>
  <Application>Microsoft Office PowerPoint</Application>
  <PresentationFormat>On-screen Show (4:3)</PresentationFormat>
  <Paragraphs>80</Paragraphs>
  <Slides>25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тема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КУМУЛАТИВНИ ЕФЕКТИ – 35 парчета на 120km от река Искър</vt:lpstr>
      <vt:lpstr>УЖАС! ЕТО КАКВО НИ ЧАКА: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Pencho</dc:creator>
  <cp:lastModifiedBy>DK</cp:lastModifiedBy>
  <cp:revision>166</cp:revision>
  <dcterms:created xsi:type="dcterms:W3CDTF">2017-07-06T07:39:31Z</dcterms:created>
  <dcterms:modified xsi:type="dcterms:W3CDTF">2018-05-07T14:21:10Z</dcterms:modified>
</cp:coreProperties>
</file>